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7486" autoAdjust="0"/>
  </p:normalViewPr>
  <p:slideViewPr>
    <p:cSldViewPr>
      <p:cViewPr>
        <p:scale>
          <a:sx n="140" d="100"/>
          <a:sy n="140" d="100"/>
        </p:scale>
        <p:origin x="1440" y="3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37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F53F72B4-29D8-4086-B9F8-DB8BAF357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2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14E9F8-12C3-4E81-9C84-7CFCB758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39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lIns="92300" tIns="46150" rIns="92300" bIns="4615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3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2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6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5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7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1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0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2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4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00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2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2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03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3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6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74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8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7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8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4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2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4E9F8-12C3-4E81-9C84-7CFCB758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6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2013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5867400"/>
            <a:ext cx="8686800" cy="745057"/>
          </a:xfrm>
          <a:prstGeom prst="rect">
            <a:avLst/>
          </a:prstGeom>
        </p:spPr>
      </p:pic>
      <p:pic>
        <p:nvPicPr>
          <p:cNvPr id="7" name="Picture 6" descr="Dark_Title_background_2013.emf"/>
          <p:cNvPicPr>
            <a:picLocks noChangeAspect="1"/>
          </p:cNvPicPr>
          <p:nvPr userDrawn="1"/>
        </p:nvPicPr>
        <p:blipFill>
          <a:blip r:embed="rId3" cstate="print"/>
          <a:srcRect b="11843"/>
          <a:stretch>
            <a:fillRect/>
          </a:stretch>
        </p:blipFill>
        <p:spPr>
          <a:xfrm>
            <a:off x="233352" y="228600"/>
            <a:ext cx="8677296" cy="5638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3000" y="2743200"/>
            <a:ext cx="6781800" cy="158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019800"/>
            <a:ext cx="8686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[edit on Slide Master, Day, Date  •  City]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 Title Slid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LightMaster-2012.jpg"/>
          <p:cNvPicPr>
            <a:picLocks noChangeAspect="1"/>
          </p:cNvPicPr>
          <p:nvPr userDrawn="1"/>
        </p:nvPicPr>
        <p:blipFill>
          <a:blip r:embed="rId2" cstate="print"/>
          <a:srcRect b="12162"/>
          <a:stretch>
            <a:fillRect/>
          </a:stretch>
        </p:blipFill>
        <p:spPr>
          <a:xfrm>
            <a:off x="228600" y="228599"/>
            <a:ext cx="8686800" cy="5624524"/>
          </a:xfrm>
          <a:prstGeom prst="rect">
            <a:avLst/>
          </a:prstGeom>
        </p:spPr>
      </p:pic>
      <p:pic>
        <p:nvPicPr>
          <p:cNvPr id="8" name="Picture 7" descr="footer_2013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867400"/>
            <a:ext cx="8686800" cy="7450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3000" y="2743200"/>
            <a:ext cx="6781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019800"/>
            <a:ext cx="8686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[edit on Slide Master, Day, Date  •  City]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 Title and Content 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_2013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5867400"/>
            <a:ext cx="8686800" cy="745057"/>
          </a:xfrm>
          <a:prstGeom prst="rect">
            <a:avLst/>
          </a:prstGeom>
        </p:spPr>
      </p:pic>
      <p:pic>
        <p:nvPicPr>
          <p:cNvPr id="5" name="Picture 4" descr="PPT-LightMaster-2012.jpg"/>
          <p:cNvPicPr>
            <a:picLocks noChangeAspect="1"/>
          </p:cNvPicPr>
          <p:nvPr userDrawn="1"/>
        </p:nvPicPr>
        <p:blipFill>
          <a:blip r:embed="rId3" cstate="print"/>
          <a:srcRect b="11905"/>
          <a:stretch>
            <a:fillRect/>
          </a:stretch>
        </p:blipFill>
        <p:spPr>
          <a:xfrm>
            <a:off x="228600" y="228600"/>
            <a:ext cx="8692914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5943600"/>
            <a:ext cx="5562600" cy="623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[edit on Slide Master, Name of Presentation]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[DAY, DATE   •   CITY]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05800" y="5407025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D080A09-A86C-403D-A2D2-51676A9DADBF}" type="slidenum">
              <a:rPr lang="en-US"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R_White_Horiz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6096000" y="5943600"/>
            <a:ext cx="2736933" cy="6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dx-mkt\marketing\Power Point Templates and Presentations\Firm_Templates\2013\PPT-background-_Vertical-20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2999"/>
            <a:ext cx="6857999" cy="9143999"/>
          </a:xfrm>
          <a:prstGeom prst="rect">
            <a:avLst/>
          </a:prstGeom>
          <a:noFill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9" descr="SR_White_Horiz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 rot="5400000">
            <a:off x="-880728" y="4919328"/>
            <a:ext cx="2894931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_2013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28600" y="5867400"/>
            <a:ext cx="8686800" cy="745057"/>
          </a:xfrm>
          <a:prstGeom prst="rect">
            <a:avLst/>
          </a:prstGeom>
        </p:spPr>
      </p:pic>
      <p:pic>
        <p:nvPicPr>
          <p:cNvPr id="10" name="Picture 9" descr="Dark_Master_background_2013.emf"/>
          <p:cNvPicPr>
            <a:picLocks noChangeAspect="1"/>
          </p:cNvPicPr>
          <p:nvPr userDrawn="1"/>
        </p:nvPicPr>
        <p:blipFill>
          <a:blip r:embed="rId10" cstate="print"/>
          <a:srcRect b="11905"/>
          <a:stretch>
            <a:fillRect/>
          </a:stretch>
        </p:blipFill>
        <p:spPr>
          <a:xfrm>
            <a:off x="233354" y="228600"/>
            <a:ext cx="8683402" cy="563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5959082"/>
            <a:ext cx="5562600" cy="5616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 to Business to Bedside: Clearing the Hurdles to the Clinic </a:t>
            </a:r>
            <a:endParaRPr lang="en-US" sz="1400" spc="1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11,</a:t>
            </a:r>
            <a:r>
              <a:rPr lang="en-US" sz="1400" spc="15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sz="1400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sz="1400" spc="1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Lake</a:t>
            </a:r>
            <a:r>
              <a:rPr lang="en-US" sz="1400" spc="15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City, Utah</a:t>
            </a:r>
            <a:endParaRPr lang="en-US" sz="1400" spc="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5407025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D080A09-A86C-403D-A2D2-51676A9DADBF}" type="slidenum">
              <a:rPr lang="en-US" sz="14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2" r:id="rId3"/>
    <p:sldLayoutId id="2147483676" r:id="rId4"/>
    <p:sldLayoutId id="2147483664" r:id="rId5"/>
    <p:sldLayoutId id="2147483667" r:id="rId6"/>
    <p:sldLayoutId id="214748367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chemeClr val="accent1">
              <a:lumMod val="75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rhulse@stoel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Translational Medicine Symposium: 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 to Business to Bedside: Clearing the Hurdles to the Clinic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4191000" cy="17526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Amelia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Rinehart,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Law, University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Utah,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Quinney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of Law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 Morrison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Marriott Library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 R. Hulse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Partner, Stoel Rives, LLP</a:t>
            </a:r>
          </a:p>
          <a:p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86868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11, 2014 •   Salt Lake City, Utah</a:t>
            </a:r>
            <a:endParaRPr lang="en-US" sz="2600" spc="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743200"/>
            <a:ext cx="6781800" cy="1588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2447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you file an application…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xpect to wait 1-3 years for issuance.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rejected, and to work with your patent professional to overcome rejections.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(and plan for) costs.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the most expensive stage.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helps reduce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issued patent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define your exclusive rights.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Ownership vests in the inventor(s).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must assign employment-related inventions to University of Utah Research Foundation 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UURF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/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resources available.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 to keep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informed.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Royalty-bearing.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careful collaboration.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trademark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information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consumers about the source of a good or service.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Federal, state, common law rights of varying scope.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Protects brands, logos, trade dress, and much more.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generic or functional.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commerce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goods or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copyright protects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original, fixed works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reproduction, adaptation, distribution, public display, or public performance.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include literary, dramatic, musical and artistic works such as poetry, novels, movies, songs, architecture, and computer software.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creation not liable for infringement.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Secrets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 information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include a formula, compilation, program, device, method, technique, customer lists, or processes.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must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independent actual value from not being generally known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readily ascertainable by proper means.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secret holder must use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 efforts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its secrecy.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Amelia Smith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Rinehart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ssociate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Utah,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S.J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Quinney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801-581-6034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amelia.rinehart@law.utah.edu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Searching Basics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 Morrison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Marriott Library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arriott Library Exterior by Snavely Group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048" y="1981200"/>
            <a:ext cx="2895600" cy="1935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Searching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confident in the novelty of your invention, which justifies your time, effort and money.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aware of the ‘state of the art’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companies could be competitors, or future customers? 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technology developing or changing; in which directions, and at what pace?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(Cont.)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glimpses of ‘new directions’ in which to take your own research.</a:t>
            </a:r>
          </a:p>
          <a:p>
            <a:pPr lvl="1"/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available ‘open spaces’ for innovation between existing patent ‘footprints?’</a:t>
            </a:r>
          </a:p>
          <a:p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more familiar with technical and legal language, and be ‘a better informed consumer’ when talking with your own patent professionals!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Hurdles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technology or prior art can be found on the Internet!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information on the Internet is in the ‘Deep Web,’ and not available through free, public search engines like Google!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powerful commercial databases available are usually extremely expensive.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information resources that are freely-available at a major research library such as the Marriott Library of the University of Utah, and make sure to consult with subject specialists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Overview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Amelia Smith Rinehart,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of Law, University of Utah,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S.J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Quinney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of Law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Hurdles (Cont.)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searching in patent databases will always be incomplete, unless augmented by classification searching!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 use both technical and legal terminology – ‘jargon’ – which may be unfamiliar to the patent searcher.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 used for the patent search might not be consistently used in all relevant patents.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Cooperative Patent Classification (CPC) system will replace the traditional US Patent Classification within a few years.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Successful Searching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</a:t>
            </a:r>
            <a:r>
              <a:rPr lang="en-US" sz="2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Espacenet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databases are good, free search tools with full-text patents available as </a:t>
            </a:r>
            <a:r>
              <a:rPr lang="en-US" sz="2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PDFs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3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Espacenet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provides patent families</a:t>
            </a:r>
          </a:p>
          <a:p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Patents may be particular helpful with ‘Prior Art’ searching</a:t>
            </a:r>
          </a:p>
          <a:p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keyword searching</a:t>
            </a:r>
          </a:p>
          <a:p>
            <a:pPr lvl="1"/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keywords, inventors’ names or company (‘assignee’) names</a:t>
            </a:r>
          </a:p>
          <a:p>
            <a:pPr lvl="1"/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find relevant patents, switch to searching by classification numbers so you don’t overlook relevant prior art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(Cont.)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When you locate patents relating to your own inventions, use the ‘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prior art’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and ‘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referenced by’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citations to locate earlier and later forms of your invention’s technology, or ‘art’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In patents, these citations can be to other US patents; foreign patents; journal articles; legal documents; databases; manufacturer’s catalogs;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(Cont.)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by keywords and phrases alone will not find everything you need to know about!</a:t>
            </a:r>
          </a:p>
          <a:p>
            <a:pPr lvl="1"/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 and Cooperative Patent Classification Systems 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CPC) group inventions together according to their technologies or how they work, despite differences in how they may be described.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When you’re ready to obtain a patent for a valuable technology, consider the value of an IP professional!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Sites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Page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www.uspto.gov ]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Patents Main Page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[ www.uspto.gov/main/patents.htm 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Resources and Guidance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http://uspto.gov/patents/resources/index.jsp ]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Information Concerning Patents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[http://www.uspto.gov/patents/resources/general_info_concerning_patents.jsp ]</a:t>
            </a:r>
          </a:p>
          <a:p>
            <a:pPr lvl="1">
              <a:lnSpc>
                <a:spcPct val="80000"/>
              </a:lnSpc>
              <a:buNone/>
            </a:pP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best introduction to patents and trademarks I’ve ever found!  Originally about 87 pages in print, plus a handy list of </a:t>
            </a:r>
            <a:r>
              <a:rPr lang="en-US" altLang="ja-JP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FAQs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(Cont.)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Se and Pro Bono</a:t>
            </a:r>
          </a:p>
          <a:p>
            <a:pPr marL="457200" lvl="1" indent="0">
              <a:lnSpc>
                <a:spcPct val="80000"/>
              </a:lnSpc>
              <a:buFontTx/>
              <a:buNone/>
            </a:pP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page for those inventors either filing on their own behalf (pro se) or are seeking free or greatly reduced services from patent professionals.</a:t>
            </a: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”</a:t>
            </a:r>
            <a:endParaRPr lang="en-US" altLang="ja-JP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857250" lvl="2" indent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http://www.uspto.gov/inventors/proseprobono/index.jsp ] 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Inventors Eye</a:t>
            </a:r>
          </a:p>
          <a:p>
            <a:pPr marL="457200" lvl="1" indent="0">
              <a:lnSpc>
                <a:spcPct val="80000"/>
              </a:lnSpc>
              <a:buFontTx/>
              <a:buNone/>
            </a:pP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The </a:t>
            </a:r>
            <a:r>
              <a:rPr lang="en-US" altLang="ja-JP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USPTO's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bimonthly publication for the independent inventor community</a:t>
            </a:r>
            <a:r>
              <a:rPr lang="ja-JP" alt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”</a:t>
            </a:r>
            <a:endParaRPr lang="en-US" altLang="ja-JP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[ http://www.uspto.gov/inventors/independent/eye/index.jsp ]</a:t>
            </a:r>
          </a:p>
          <a:p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‘Basic Patent Training for the Independent Inventor and Small Businesses’ (</a:t>
            </a:r>
            <a:r>
              <a:rPr lang="en-US" altLang="ja-JP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video)                   	[ 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https://uspto.connectsolutions.com/certificationpackage/ ]</a:t>
            </a:r>
          </a:p>
          <a:p>
            <a:pPr>
              <a:lnSpc>
                <a:spcPct val="80000"/>
              </a:lnSpc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 Information Network (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TMIN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Videos</a:t>
            </a:r>
          </a:p>
          <a:p>
            <a:pPr marL="457200" lvl="1" indent="0">
              <a:lnSpc>
                <a:spcPct val="80000"/>
              </a:lnSpc>
              <a:buFontTx/>
              <a:buNone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http://www.uspto.gov/trademarks/process/TMIN.jsp 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Favorite Web Tools!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Esp@cenet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(http://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worldwide.espacenet.com)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Includes patents and applications from more than 80 countries!</a:t>
            </a:r>
          </a:p>
          <a:p>
            <a:pPr marL="85725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Patents grouped into patent ‘families’ for a single invention;</a:t>
            </a:r>
          </a:p>
          <a:p>
            <a:pPr marL="85725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Full patents and applications available for download as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PDFs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5725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Searches using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new CPC system, not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USPC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/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Patents (http://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patents.google.com)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Fast!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Full patents and applications available as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PDFs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Searches for ‘Prior Art’ using Google search algorithm in the Google Scholar database and other Google products;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Searching through OCR for keywords goes back further than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USPTO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Not certain what specific patents or date ranges are unavailable.</a:t>
            </a:r>
          </a:p>
          <a:p>
            <a:pPr marL="400050"/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freepatentsonline.com (www.freepatentsonline.com)</a:t>
            </a:r>
          </a:p>
          <a:p>
            <a:pPr marL="8001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Export U.S. patents and applications into .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 for easier sorting</a:t>
            </a:r>
          </a:p>
          <a:p>
            <a:pPr marL="800100" lvl="2" indent="0"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analysis.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0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MCj0358967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2287371" cy="22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28499" y="4114800"/>
            <a:ext cx="5253362" cy="147732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 Morrison, Marriott Library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801-585-6802</a:t>
            </a:r>
          </a:p>
          <a:p>
            <a:pPr algn="ctr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ave.morrison@utah.edu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9740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IC0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876" y="1676400"/>
            <a:ext cx="6324600" cy="32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8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Value through Intellectual Property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 R. Hulse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Partner, Stoel Rives LLP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Intellectual Property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inventions protected for 20 years from filing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 expressions protected for 70 (or 95 or 120) years plus the life of the author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used in commerce protected as long as in use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Secrets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secrets protected from theft by state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934200" cy="416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Strategy: Core Considerations: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issues: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I protect my technology?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own the rights I need?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 issues: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my trademark clear for use?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secure rights to it?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Issues : Timing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first: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 the race to the patent office</a:t>
            </a:r>
          </a:p>
          <a:p>
            <a:pPr lvl="2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“First Inventor to File”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loss of international rights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risk of disputes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ongoing disclosures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competitors’ patent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Issues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Ownership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 clear title: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Founders/owners should assign needed patents to the company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 that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developed by employees and contractors is owned by the company</a:t>
            </a:r>
          </a:p>
          <a:p>
            <a:pPr lvl="2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agreements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whether rights owned by others could be needed to assure freedom to operate.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Trademark Issues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your trademark early: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investment in a name that you may not be able to get rights to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risk of conflicts with existing trademarks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toward registration to expedite your move toward exclusivity in the trademark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your marks after registration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Counsel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technologies: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the Technology &amp; Venture Commercialization Office</a:t>
            </a:r>
          </a:p>
          <a:p>
            <a:pPr lvl="2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assessment, prior art searching and Intellectual property development</a:t>
            </a:r>
          </a:p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technologies: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patent counsel that will keep your interests at the forefront and help you develop valuable exclusivity.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 R.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Hulse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lrhulse@stoel.com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801-578-6978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990476" cy="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invention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patent-eligible subject matter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“Anything under the sun made by man.”</a:t>
            </a:r>
          </a:p>
          <a:p>
            <a:pPr lvl="1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Myriad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eliminates patenting of all isolated DNA sequences (but maybe not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eliminates patenting of some diagnostic methods.</a:t>
            </a:r>
          </a:p>
          <a:p>
            <a:pPr lvl="1"/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to be decided this year on topic of software patenting.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invention useful, novel and not obvious?</a:t>
            </a:r>
          </a:p>
          <a:p>
            <a:pPr lvl="1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more than a research plan or intermediary.</a:t>
            </a:r>
          </a:p>
          <a:p>
            <a:pPr lvl="1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Novelty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 single prior art reference discloses what you claim.</a:t>
            </a:r>
          </a:p>
          <a:p>
            <a:pPr lvl="1"/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Nonobvious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the collective prior art and your invention is not obvious to a skilled artisan in your field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all inventors.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an invention disclosure in accordance with the U Patent and Inventions Policy 7-002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prior art search.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planning for a reduction to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practice.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(Does the invention work for its intended purpose?)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Refrain from any public disclosure until, at least, invention evaluation by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next steps formalized.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strong disclosure.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and content are (often) everything.</a:t>
            </a:r>
          </a:p>
          <a:p>
            <a:pPr lvl="1"/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First-inventor-to-file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since March 2013.</a:t>
            </a:r>
          </a:p>
          <a:p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must support your patent claims.</a:t>
            </a: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skilled artisan to make and use your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invention, without undue experimentation.</a:t>
            </a:r>
            <a:endParaRPr lang="en-US" sz="2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demonstrate that you were in 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possession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invention.</a:t>
            </a:r>
          </a:p>
          <a:p>
            <a:pPr lvl="2"/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you can.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scope of your disclosure dictates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your exclusivity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embodiments that retain, alter, or enhance function supports broader exclusivity.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Conducting additional studies to obtain this data may delay your filing (and your priority date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Seek counsel from the Technology &amp; Venture Commercialization Office 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TVC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) and its IP Professionals.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They will: 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Search prior art, evaluate potential success.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Recommend a commercialization plan for your technology, taking into account key programs and assets.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Coordinate and pay for procurement by patent attorneys.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9" y="5892912"/>
            <a:ext cx="2546071" cy="66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Jun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Template_June 2013</Template>
  <TotalTime>0</TotalTime>
  <Words>1768</Words>
  <Application>Microsoft Office PowerPoint</Application>
  <PresentationFormat>On-screen Show (4:3)</PresentationFormat>
  <Paragraphs>244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PPT Template_June 2013</vt:lpstr>
      <vt:lpstr>Translational Medicine Symposium:  Bench to Business to Bedside: Clearing the Hurdles to the Clinic </vt:lpstr>
      <vt:lpstr>Intellectual Property Overview</vt:lpstr>
      <vt:lpstr>An Overview of Intellectual Property</vt:lpstr>
      <vt:lpstr>Patents</vt:lpstr>
      <vt:lpstr>Patents</vt:lpstr>
      <vt:lpstr>Patents</vt:lpstr>
      <vt:lpstr>Patents</vt:lpstr>
      <vt:lpstr>Patents</vt:lpstr>
      <vt:lpstr>Patents</vt:lpstr>
      <vt:lpstr>Patents</vt:lpstr>
      <vt:lpstr>Patents</vt:lpstr>
      <vt:lpstr>Trademarks</vt:lpstr>
      <vt:lpstr>Copyrights</vt:lpstr>
      <vt:lpstr>Trade Secrets</vt:lpstr>
      <vt:lpstr>Questions?</vt:lpstr>
      <vt:lpstr>Patent Searching Basics</vt:lpstr>
      <vt:lpstr>Benefits of Searching</vt:lpstr>
      <vt:lpstr>Benefits of Searching (Cont.)</vt:lpstr>
      <vt:lpstr>Major Hurdles</vt:lpstr>
      <vt:lpstr>Major Hurdles (Cont.)</vt:lpstr>
      <vt:lpstr>Guidelines for Successful Searching</vt:lpstr>
      <vt:lpstr>Guidelines (Cont.)</vt:lpstr>
      <vt:lpstr>Guidelines (Cont.)</vt:lpstr>
      <vt:lpstr>Selected USPTO Web Sites</vt:lpstr>
      <vt:lpstr>Selected USPTO Web Sites (Cont.)</vt:lpstr>
      <vt:lpstr>Current Favorite Web Tools!</vt:lpstr>
      <vt:lpstr>Questions?</vt:lpstr>
      <vt:lpstr>THANKS!</vt:lpstr>
      <vt:lpstr>Developing Value through Intellectual Property</vt:lpstr>
      <vt:lpstr>Intellectual Property</vt:lpstr>
      <vt:lpstr>I.P. Strategy: Core Considerations:</vt:lpstr>
      <vt:lpstr>Patent Issues : Timing</vt:lpstr>
      <vt:lpstr>Patent Issues : Ownership</vt:lpstr>
      <vt:lpstr>Trademark Issues :</vt:lpstr>
      <vt:lpstr>Seek Counsel</vt:lpstr>
      <vt:lpstr>Questions?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revision>1</revision>
  <dcterms:created xsi:type="dcterms:W3CDTF">2014-02-11T18:13:06.4657127Z</dcterms:creat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